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291" r:id="rId4"/>
    <p:sldId id="269" r:id="rId5"/>
    <p:sldId id="278" r:id="rId6"/>
    <p:sldId id="270" r:id="rId7"/>
    <p:sldId id="265" r:id="rId8"/>
    <p:sldId id="279" r:id="rId9"/>
    <p:sldId id="272" r:id="rId10"/>
    <p:sldId id="280" r:id="rId11"/>
    <p:sldId id="281" r:id="rId12"/>
    <p:sldId id="273" r:id="rId13"/>
    <p:sldId id="267" r:id="rId14"/>
    <p:sldId id="268" r:id="rId15"/>
    <p:sldId id="276" r:id="rId16"/>
    <p:sldId id="274" r:id="rId17"/>
    <p:sldId id="294" r:id="rId18"/>
    <p:sldId id="282" r:id="rId19"/>
    <p:sldId id="283" r:id="rId20"/>
    <p:sldId id="284" r:id="rId21"/>
    <p:sldId id="295" r:id="rId22"/>
    <p:sldId id="287" r:id="rId23"/>
    <p:sldId id="285" r:id="rId24"/>
    <p:sldId id="286" r:id="rId25"/>
    <p:sldId id="289" r:id="rId26"/>
    <p:sldId id="290" r:id="rId27"/>
    <p:sldId id="263" r:id="rId28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00"/>
    <a:srgbClr val="5BED33"/>
    <a:srgbClr val="253D81"/>
    <a:srgbClr val="3563BB"/>
    <a:srgbClr val="325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8953" autoAdjust="0"/>
  </p:normalViewPr>
  <p:slideViewPr>
    <p:cSldViewPr snapToGrid="0">
      <p:cViewPr varScale="1">
        <p:scale>
          <a:sx n="91" d="100"/>
          <a:sy n="91" d="100"/>
        </p:scale>
        <p:origin x="792" y="-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o.ovsyannikova\Downloads\&#1053;&#1048;&#1058;&#1054;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v.zamaraev\Desktop\&#1053;&#1048;&#1058;&#1054;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'[НИТО-2019.xlsx]Лист1'!$B$1</c:f>
              <c:strCache>
                <c:ptCount val="1"/>
                <c:pt idx="0">
                  <c:v>Лично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'[НИТО-2019.xlsx]Лист1'!$A$2:$A$3</c:f>
              <c:strCache>
                <c:ptCount val="2"/>
                <c:pt idx="0">
                  <c:v>Справка о подтверждении обучения</c:v>
                </c:pt>
                <c:pt idx="1">
                  <c:v>Справка-вызов</c:v>
                </c:pt>
              </c:strCache>
            </c:strRef>
          </c:cat>
          <c:val>
            <c:numRef>
              <c:f>'[НИТО-2019.xlsx]Лист1'!$B$2:$B$3</c:f>
              <c:numCache>
                <c:formatCode>0</c:formatCode>
                <c:ptCount val="2"/>
                <c:pt idx="0">
                  <c:v>15499</c:v>
                </c:pt>
                <c:pt idx="1">
                  <c:v>10055</c:v>
                </c:pt>
              </c:numCache>
            </c:numRef>
          </c:val>
        </c:ser>
        <c:ser>
          <c:idx val="0"/>
          <c:order val="1"/>
          <c:tx>
            <c:strRef>
              <c:f>'[НИТО-2019.xlsx]Лист1'!$C$1</c:f>
              <c:strCache>
                <c:ptCount val="1"/>
                <c:pt idx="0">
                  <c:v>Веб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'[НИТО-2019.xlsx]Лист1'!$A$2:$A$3</c:f>
              <c:strCache>
                <c:ptCount val="2"/>
                <c:pt idx="0">
                  <c:v>Справка о подтверждении обучения</c:v>
                </c:pt>
                <c:pt idx="1">
                  <c:v>Справка-вызов</c:v>
                </c:pt>
              </c:strCache>
            </c:strRef>
          </c:cat>
          <c:val>
            <c:numRef>
              <c:f>'[НИТО-2019.xlsx]Лист1'!$C$2:$C$3</c:f>
              <c:numCache>
                <c:formatCode>0</c:formatCode>
                <c:ptCount val="2"/>
                <c:pt idx="0">
                  <c:v>12840</c:v>
                </c:pt>
                <c:pt idx="1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94587808"/>
        <c:axId val="-1694594336"/>
      </c:barChart>
      <c:catAx>
        <c:axId val="-169458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94594336"/>
        <c:crosses val="autoZero"/>
        <c:auto val="1"/>
        <c:lblAlgn val="ctr"/>
        <c:lblOffset val="100"/>
        <c:noMultiLvlLbl val="0"/>
      </c:catAx>
      <c:valAx>
        <c:axId val="-169459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9458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Лист1!$I$1:$K$1</c:f>
              <c:strCache>
                <c:ptCount val="3"/>
                <c:pt idx="0">
                  <c:v>Лично</c:v>
                </c:pt>
                <c:pt idx="1">
                  <c:v>Веб</c:v>
                </c:pt>
                <c:pt idx="2">
                  <c:v>Киоск</c:v>
                </c:pt>
              </c:strCache>
            </c:strRef>
          </c:cat>
          <c:val>
            <c:numRef>
              <c:f>Лист1!$I$2:$K$2</c:f>
              <c:numCache>
                <c:formatCode>0</c:formatCode>
                <c:ptCount val="3"/>
                <c:pt idx="0">
                  <c:v>253</c:v>
                </c:pt>
                <c:pt idx="1">
                  <c:v>211</c:v>
                </c:pt>
                <c:pt idx="2" formatCode="General">
                  <c:v>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34513568"/>
        <c:axId val="-1634512480"/>
      </c:barChart>
      <c:catAx>
        <c:axId val="-163451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i="0" baseline="0">
                    <a:effectLst/>
                  </a:rPr>
                  <a:t>количество заказанных справок</a:t>
                </a:r>
                <a:endParaRPr lang="ru-RU" sz="1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34512480"/>
        <c:crosses val="autoZero"/>
        <c:auto val="1"/>
        <c:lblAlgn val="ctr"/>
        <c:lblOffset val="100"/>
        <c:noMultiLvlLbl val="0"/>
      </c:catAx>
      <c:valAx>
        <c:axId val="-163451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345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распознано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СоцГум</c:v>
                </c:pt>
                <c:pt idx="1">
                  <c:v>ИМиКН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</c:v>
                </c:pt>
                <c:pt idx="1">
                  <c:v>261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Ошибки распознавания (QR-код)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СоцГум</c:v>
                </c:pt>
                <c:pt idx="1">
                  <c:v>ИМиКН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224</c:v>
                </c:pt>
                <c:pt idx="1">
                  <c:v>115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Ошибки человеческого фактора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СоцГум</c:v>
                </c:pt>
                <c:pt idx="1">
                  <c:v>ИМиКН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</c:v>
                </c:pt>
                <c:pt idx="1">
                  <c:v>134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694590528"/>
        <c:axId val="-169459324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СоцГум</c:v>
                      </c:pt>
                      <c:pt idx="1">
                        <c:v>ИМиКН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-169459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94593248"/>
        <c:crosses val="autoZero"/>
        <c:auto val="1"/>
        <c:lblAlgn val="ctr"/>
        <c:lblOffset val="100"/>
        <c:noMultiLvlLbl val="0"/>
      </c:catAx>
      <c:valAx>
        <c:axId val="-169459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9459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71474929530113E-2"/>
          <c:y val="8.5432632607983311E-2"/>
          <c:w val="0.92842540698424891"/>
          <c:h val="0.10969904513134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54109064134161"/>
          <c:y val="4.8933909798376182E-2"/>
          <c:w val="0.4595695963815592"/>
          <c:h val="0.847867732027121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Лист2!$I$2:$I$5</c:f>
              <c:strCache>
                <c:ptCount val="4"/>
                <c:pt idx="0">
                  <c:v>Машиночитаемый бланк получать на кафедре</c:v>
                </c:pt>
                <c:pt idx="1">
                  <c:v>Машиночитаемый бланк распечатывать самостоятельно</c:v>
                </c:pt>
                <c:pt idx="2">
                  <c:v>Общая ведомость на все дисциплины как и раньше</c:v>
                </c:pt>
                <c:pt idx="3">
                  <c:v>Вносить оценки онлайн</c:v>
                </c:pt>
              </c:strCache>
            </c:strRef>
          </c:cat>
          <c:val>
            <c:numRef>
              <c:f>Лист2!$J$2:$J$5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11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701452544"/>
        <c:axId val="-1635028176"/>
      </c:barChart>
      <c:catAx>
        <c:axId val="-170145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35028176"/>
        <c:crosses val="autoZero"/>
        <c:auto val="1"/>
        <c:lblAlgn val="ctr"/>
        <c:lblOffset val="100"/>
        <c:noMultiLvlLbl val="0"/>
      </c:catAx>
      <c:valAx>
        <c:axId val="-163502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0145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34C2-D371-4DB4-859B-6BD808896EE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3F2F-4A1F-4A91-9421-EE84EDDBF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13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0FF1-AECA-4E6F-B98C-A762BD1AFDD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B0BC9-65E2-4229-9B69-69B2C7B7A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9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0BC9-65E2-4229-9B69-69B2C7B7A8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7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6C8EBF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0BC9-65E2-4229-9B69-69B2C7B7A8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2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0BC9-65E2-4229-9B69-69B2C7B7A8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0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0BC9-65E2-4229-9B69-69B2C7B7A8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Общая ведомость на все дисциплины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0BC9-65E2-4229-9B69-69B2C7B7A8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4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специалист учебной части формирует ведомость на каждую дисциплину на каждую группу;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ведомость высылается преподавателю на электронную почту средствами 1С, либо распечатывается и передается в бумажном виде;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преподаватель заполняет бумажный вариант ведомости и лично возвращает ее в учебную часть;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специалист учебной части сканирует ведомость и высылает ее на специальный адрес электронной почты;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Flexicapture</a:t>
            </a:r>
            <a:r>
              <a:rPr lang="ru-RU" dirty="0" smtClean="0"/>
              <a:t> забирает ведомости с почты, распознает и формирует </a:t>
            </a:r>
            <a:r>
              <a:rPr lang="en-US" dirty="0" smtClean="0"/>
              <a:t>xml</a:t>
            </a:r>
            <a:r>
              <a:rPr lang="ru-RU" dirty="0" smtClean="0"/>
              <a:t> файл, который регламентным заданием загружается в 1С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0BC9-65E2-4229-9B69-69B2C7B7A8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8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263244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21528" indent="0" algn="ctr">
              <a:buNone/>
              <a:defRPr sz="2300"/>
            </a:lvl2pPr>
            <a:lvl3pPr marL="1043056" indent="0" algn="ctr">
              <a:buNone/>
              <a:defRPr sz="2100"/>
            </a:lvl3pPr>
            <a:lvl4pPr marL="1564584" indent="0" algn="ctr">
              <a:buNone/>
              <a:defRPr sz="1800"/>
            </a:lvl4pPr>
            <a:lvl5pPr marL="2086112" indent="0" algn="ctr">
              <a:buNone/>
              <a:defRPr sz="1800"/>
            </a:lvl5pPr>
            <a:lvl6pPr marL="2607640" indent="0" algn="ctr">
              <a:buNone/>
              <a:defRPr sz="1800"/>
            </a:lvl6pPr>
            <a:lvl7pPr marL="3129168" indent="0" algn="ctr">
              <a:buNone/>
              <a:defRPr sz="1800"/>
            </a:lvl7pPr>
            <a:lvl8pPr marL="3650696" indent="0" algn="ctr">
              <a:buNone/>
              <a:defRPr sz="1800"/>
            </a:lvl8pPr>
            <a:lvl9pPr marL="4172224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BE8-E2BD-4A06-8B2E-44493525B58C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9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E03-AF09-4D2E-8AC9-82F275522242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7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4EFD-9DB7-4B23-BE51-6D9511EEFD18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8EA7-6E0C-4565-8402-72055D9661CB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215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E02-CC34-4078-AEB9-636C91EE3BBF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2E7-E2B0-46CE-9C10-FAFCB23609E7}" type="datetime1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323B-C16D-4C56-96E8-78072C0E7BC1}" type="datetime1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0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623-9E9C-44D3-BEC6-AFB7AECCA8BA}" type="datetime1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3CE7-242E-4CC4-91D3-E4E6F31BA037}" type="datetime1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0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AD3C-0E9D-4DDA-84C7-8D29DC614CEF}" type="datetime1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8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816E-454C-4F62-9744-C6558931481A}" type="datetime1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688B-E79F-4BC3-BC22-B76D5232795C}" type="datetime1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43056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764" indent="-260764" algn="l" defTabSz="1043056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29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464977" y="2644569"/>
            <a:ext cx="8204541" cy="1985242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Автоматизация текущего контроля успеваемости и сервиса заказа-получения справок в «1С:Университет</a:t>
            </a:r>
            <a:r>
              <a:rPr lang="ru-RU" sz="3600" dirty="0" smtClean="0"/>
              <a:t>»</a:t>
            </a:r>
            <a:endParaRPr lang="ru-RU" sz="3600" dirty="0">
              <a:latin typeface="Fira Sans ExtraLight" panose="020B04030500000200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494" y="5703493"/>
            <a:ext cx="8754746" cy="1124027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Евгений</a:t>
            </a: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Замараев</a:t>
            </a:r>
            <a:br>
              <a:rPr lang="ru-RU" sz="32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Екатерина Овсянникова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52" y="490502"/>
            <a:ext cx="3064449" cy="184883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8452" y="504444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84" y="490502"/>
            <a:ext cx="3337322" cy="6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Форма заказа на портале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2512" y="9347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2" y="1675070"/>
            <a:ext cx="10092871" cy="470540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Заказ справки через </a:t>
            </a:r>
            <a:r>
              <a:rPr lang="ru-RU" sz="2800" dirty="0" smtClean="0"/>
              <a:t>электронный </a:t>
            </a:r>
            <a:r>
              <a:rPr lang="ru-RU" sz="2800" dirty="0"/>
              <a:t>киоск</a:t>
            </a:r>
            <a:endParaRPr lang="ru-RU" sz="2800" dirty="0">
              <a:latin typeface="Fira Sans Book" panose="020B0503050000020004" pitchFamily="34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92832" y="94488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389" y="1301800"/>
            <a:ext cx="46958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06312"/>
              </p:ext>
            </p:extLst>
          </p:nvPr>
        </p:nvGraphicFramePr>
        <p:xfrm>
          <a:off x="268772" y="1448877"/>
          <a:ext cx="10000264" cy="550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132"/>
                <a:gridCol w="5000132"/>
              </a:tblGrid>
              <a:tr h="1220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8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>
                <a:latin typeface="Fira Sans Book" panose="020B0503050000020004" pitchFamily="34" charset="0"/>
              </a:rPr>
              <a:t>Заказ справки через </a:t>
            </a:r>
            <a:r>
              <a:rPr lang="ru-RU" sz="2800" dirty="0"/>
              <a:t>электронный киоск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9347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68570" y="4452266"/>
            <a:ext cx="2992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требуется посещение</a:t>
            </a:r>
          </a:p>
          <a:p>
            <a:r>
              <a:rPr lang="ru-RU" dirty="0" smtClean="0"/>
              <a:t>учебной части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48236" y="3032333"/>
            <a:ext cx="29208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мгновенное получение </a:t>
            </a:r>
          </a:p>
          <a:p>
            <a:r>
              <a:rPr lang="ru-RU" dirty="0" smtClean="0"/>
              <a:t>готовой справки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56" y="1644573"/>
            <a:ext cx="889953" cy="7717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443" y="1495925"/>
            <a:ext cx="1106648" cy="993934"/>
          </a:xfrm>
          <a:prstGeom prst="rect">
            <a:avLst/>
          </a:prstGeom>
        </p:spPr>
      </p:pic>
      <p:pic>
        <p:nvPicPr>
          <p:cNvPr id="1040" name="Picture 16" descr="ÐÐ°ÑÑÐ¸Ð½ÐºÐ¸ Ð¿Ð¾ Ð·Ð°Ð¿ÑÐ¾ÑÑ Ð´Ð¾ÐºÑÐ¼ÐµÐ½ÑÑ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6" y="5806977"/>
            <a:ext cx="1738920" cy="8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48236" y="5853797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справки </a:t>
            </a:r>
          </a:p>
          <a:p>
            <a:r>
              <a:rPr lang="ru-RU" dirty="0" smtClean="0"/>
              <a:t>востребованы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±ÑÑÑÑ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6" y="2783265"/>
            <a:ext cx="1857140" cy="11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72337" y="2954775"/>
            <a:ext cx="3099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 бумаги и тонера в принтере</a:t>
            </a:r>
            <a:endParaRPr lang="ru-RU" dirty="0"/>
          </a:p>
        </p:txBody>
      </p:sp>
      <p:pic>
        <p:nvPicPr>
          <p:cNvPr id="4102" name="Picture 6" descr="ÐÐ°ÑÑÐ¸Ð½ÐºÐ¸ Ð¿Ð¾ Ð·Ð°Ð¿ÑÐ¾ÑÑ Ð·Ð½Ð°Ðº Ð¿ÐµÑÐµÑÐ¾Ð´Ð½Ð°Ñ Ð·Ð¾Ð½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01" y="4226283"/>
            <a:ext cx="1170329" cy="11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4" y="2783265"/>
            <a:ext cx="1210338" cy="12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59678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Интерфейс электронного киоска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8718" y="92456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60151" r="10271" b="26991"/>
          <a:stretch/>
        </p:blipFill>
        <p:spPr>
          <a:xfrm>
            <a:off x="791212" y="1341121"/>
            <a:ext cx="3648708" cy="68072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5"/>
          <a:srcRect l="-571" t="34676" b="7609"/>
          <a:stretch/>
        </p:blipFill>
        <p:spPr>
          <a:xfrm>
            <a:off x="528718" y="2871729"/>
            <a:ext cx="4144882" cy="2147311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 rotWithShape="1">
          <a:blip r:embed="rId6"/>
          <a:srcRect t="53691" b="9577"/>
          <a:stretch/>
        </p:blipFill>
        <p:spPr>
          <a:xfrm>
            <a:off x="782084" y="5731286"/>
            <a:ext cx="3760468" cy="1504882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58919" y="2196822"/>
            <a:ext cx="284480" cy="453740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489598" y="5223242"/>
            <a:ext cx="284480" cy="453740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215" y="1595308"/>
            <a:ext cx="5437604" cy="48969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/>
              <a:t>Архитектура работы электронного киоска</a:t>
            </a:r>
            <a:endParaRPr lang="en-US" sz="2800" dirty="0"/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62352" y="92456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ÐÐ°ÑÑÐ¸Ð½ÐºÐ¸ Ð¿Ð¾ Ð·Ð°Ð¿ÑÐ¾ÑÑ onescri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83" y="3381057"/>
            <a:ext cx="16859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428" y="4953971"/>
            <a:ext cx="27926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solidFill>
                  <a:srgbClr val="253D81"/>
                </a:solidFill>
              </a:rPr>
              <a:t>веб-движок </a:t>
            </a:r>
            <a:r>
              <a:rPr lang="en-US" sz="2000" dirty="0">
                <a:solidFill>
                  <a:srgbClr val="253D81"/>
                </a:solidFill>
              </a:rPr>
              <a:t>1Script.Web</a:t>
            </a:r>
            <a:endParaRPr lang="ru-RU" sz="2000" dirty="0" smtClean="0">
              <a:solidFill>
                <a:srgbClr val="253D8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642" y="1391206"/>
            <a:ext cx="6292193" cy="562752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022" y="-8905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Результаты тестовой </a:t>
            </a:r>
            <a:r>
              <a:rPr lang="ru-RU" sz="2800" dirty="0" smtClean="0">
                <a:latin typeface="Fira Sans Book" panose="020B0503050000020004" pitchFamily="34" charset="0"/>
              </a:rPr>
              <a:t>эксплуатации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ноябрь-декабрь 2018</a:t>
            </a: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3022" y="1039264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488208"/>
              </p:ext>
            </p:extLst>
          </p:nvPr>
        </p:nvGraphicFramePr>
        <p:xfrm>
          <a:off x="664341" y="1233365"/>
          <a:ext cx="9491773" cy="569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30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73294"/>
              </p:ext>
            </p:extLst>
          </p:nvPr>
        </p:nvGraphicFramePr>
        <p:xfrm>
          <a:off x="305022" y="1404320"/>
          <a:ext cx="10100220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178"/>
                <a:gridCol w="4204138"/>
                <a:gridCol w="1933904"/>
              </a:tblGrid>
              <a:tr h="66621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Заказ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через специалиста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Заказ через личный кабинет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Заказ через киоск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8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Сравнение способов </a:t>
            </a:r>
            <a:r>
              <a:rPr lang="ru-RU" sz="2800" dirty="0" smtClean="0">
                <a:latin typeface="Fira Sans Book" panose="020B0503050000020004" pitchFamily="34" charset="0"/>
              </a:rPr>
              <a:t>заказа справки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1" y="2453937"/>
            <a:ext cx="847701" cy="8477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1" y="2453937"/>
            <a:ext cx="847701" cy="8477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37" y="2453937"/>
            <a:ext cx="847701" cy="8477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6" y="2453936"/>
            <a:ext cx="847701" cy="847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1" y="3454195"/>
            <a:ext cx="897060" cy="8970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6" y="3472593"/>
            <a:ext cx="897060" cy="897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1" y="5743577"/>
            <a:ext cx="1177871" cy="11577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0475" y="6783207"/>
            <a:ext cx="7841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3 дня</a:t>
            </a:r>
            <a:endParaRPr lang="ru-RU" b="1" dirty="0"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53" y="5641073"/>
            <a:ext cx="1177871" cy="11577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99013" y="6678408"/>
            <a:ext cx="7841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3 дня</a:t>
            </a:r>
            <a:endParaRPr lang="ru-RU" b="1" dirty="0"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52" y="5566059"/>
            <a:ext cx="1250265" cy="12502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16745" y="6624785"/>
            <a:ext cx="8322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2 мин</a:t>
            </a:r>
            <a:endParaRPr lang="ru-RU" b="1" dirty="0">
              <a:latin typeface="+mj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90" y="2495393"/>
            <a:ext cx="847701" cy="8477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20" y="2495393"/>
            <a:ext cx="847701" cy="84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4" y="4616204"/>
            <a:ext cx="970568" cy="9705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90" y="4499550"/>
            <a:ext cx="970568" cy="9705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48" y="3431535"/>
            <a:ext cx="897060" cy="8970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5" y="2919243"/>
            <a:ext cx="2279982" cy="22799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82" y="5947622"/>
            <a:ext cx="982296" cy="96376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0" y="6056096"/>
            <a:ext cx="1316429" cy="9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17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778770" y="2775041"/>
            <a:ext cx="5499441" cy="1392921"/>
          </a:xfrm>
        </p:spPr>
        <p:txBody>
          <a:bodyPr>
            <a:noAutofit/>
          </a:bodyPr>
          <a:lstStyle/>
          <a:p>
            <a:r>
              <a:rPr lang="ru-RU" sz="3600" b="1" dirty="0"/>
              <a:t>Автоматизация </a:t>
            </a:r>
            <a:r>
              <a:rPr lang="ru-RU" sz="3600" b="1" dirty="0" smtClean="0"/>
              <a:t>подачи заявлений обучающегося</a:t>
            </a:r>
            <a:endParaRPr lang="ru-RU" sz="3600" b="1" dirty="0">
              <a:latin typeface="Fira Sans ExtraLight" panose="020B04030500000200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78770" y="4350757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Заявления обучающихся</a:t>
            </a:r>
            <a:endParaRPr lang="ru-RU" sz="2800" dirty="0">
              <a:latin typeface="Fira Sans Book" panose="020B0503050000020004" pitchFamily="34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2992" y="1078072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92" y="1138977"/>
            <a:ext cx="55986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Настройка элементов формы и полей решений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52" y="1615379"/>
            <a:ext cx="9767503" cy="543645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Заявления обучающихся</a:t>
            </a:r>
            <a:endParaRPr lang="ru-RU" sz="2800" dirty="0">
              <a:latin typeface="Fira Sans Book" panose="020B0503050000020004" pitchFamily="34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2992" y="1078072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92" y="1138977"/>
            <a:ext cx="43947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Настройка прилагаемых документов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92" y="1588714"/>
            <a:ext cx="9049008" cy="555299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О Тюменском государственном университете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91" y="1448876"/>
            <a:ext cx="938210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Миссия </a:t>
            </a:r>
            <a:r>
              <a:rPr lang="ru-RU" b="1" dirty="0">
                <a:solidFill>
                  <a:schemeClr val="bg1"/>
                </a:solidFill>
              </a:rPr>
              <a:t>университета </a:t>
            </a:r>
            <a:r>
              <a:rPr lang="ru-RU" dirty="0">
                <a:solidFill>
                  <a:schemeClr val="bg1"/>
                </a:solidFill>
              </a:rPr>
              <a:t>- готовить людей, способных в условиях глобальной конкуренции проектировать новые виды деятельности, преобразовывать социальную среду, создавать успешный бизнес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72" y="5053457"/>
            <a:ext cx="9175692" cy="2319506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953847" y="1543264"/>
            <a:ext cx="4189246" cy="3289510"/>
            <a:chOff x="2859254" y="3738837"/>
            <a:chExt cx="4189246" cy="3289510"/>
          </a:xfrm>
        </p:grpSpPr>
        <p:sp>
          <p:nvSpPr>
            <p:cNvPr id="13" name="Овал 12"/>
            <p:cNvSpPr/>
            <p:nvPr/>
          </p:nvSpPr>
          <p:spPr>
            <a:xfrm>
              <a:off x="4070319" y="3738837"/>
              <a:ext cx="1767024" cy="17670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4814127" y="4793974"/>
              <a:ext cx="2234373" cy="22343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4988476" y="5426155"/>
              <a:ext cx="18758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latin typeface="+mj-lt"/>
                </a:rPr>
                <a:t>82</a:t>
              </a:r>
              <a:r>
                <a:rPr lang="ru-RU" sz="1600" dirty="0" smtClean="0">
                  <a:latin typeface="+mj-lt"/>
                </a:rPr>
                <a:t> </a:t>
              </a:r>
            </a:p>
            <a:p>
              <a:pPr algn="ctr"/>
              <a:r>
                <a:rPr lang="ru-RU" sz="2400" dirty="0" smtClean="0">
                  <a:latin typeface="+mj-lt"/>
                </a:rPr>
                <a:t>направления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859254" y="4340947"/>
              <a:ext cx="1657971" cy="16579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3623411" y="5300014"/>
              <a:ext cx="1433026" cy="14330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850997" y="5565631"/>
              <a:ext cx="1106393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latin typeface="+mj-lt"/>
                </a:rPr>
                <a:t>3 </a:t>
              </a:r>
            </a:p>
            <a:p>
              <a:pPr algn="ctr"/>
              <a:r>
                <a:rPr lang="ru-RU" sz="2000" dirty="0" smtClean="0">
                  <a:latin typeface="+mj-lt"/>
                </a:rPr>
                <a:t>филиала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9990" y="4152953"/>
              <a:ext cx="136768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latin typeface="+mj-lt"/>
                </a:rPr>
                <a:t>12</a:t>
              </a:r>
              <a:r>
                <a:rPr lang="ru-RU" sz="1600" dirty="0" smtClean="0">
                  <a:latin typeface="+mj-lt"/>
                </a:rPr>
                <a:t> </a:t>
              </a:r>
            </a:p>
            <a:p>
              <a:pPr algn="ctr"/>
              <a:r>
                <a:rPr lang="ru-RU" sz="2000" dirty="0" smtClean="0">
                  <a:latin typeface="+mj-lt"/>
                </a:rPr>
                <a:t>институтов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0914" y="4674864"/>
              <a:ext cx="117371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latin typeface="+mj-lt"/>
                </a:rPr>
                <a:t>9</a:t>
              </a:r>
              <a:r>
                <a:rPr lang="ru-RU" sz="1600" dirty="0" smtClean="0">
                  <a:latin typeface="+mj-lt"/>
                </a:rPr>
                <a:t> </a:t>
              </a:r>
            </a:p>
            <a:p>
              <a:pPr algn="ctr"/>
              <a:r>
                <a:rPr lang="ru-RU" sz="2000" dirty="0" smtClean="0">
                  <a:latin typeface="+mj-lt"/>
                </a:rPr>
                <a:t>корпусов</a:t>
              </a:r>
              <a:endParaRPr lang="ru-RU" sz="2000" dirty="0">
                <a:latin typeface="+mj-lt"/>
              </a:endParaRPr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143862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Заявления обучающихся</a:t>
            </a:r>
            <a:endParaRPr lang="ru-RU" sz="2800" dirty="0">
              <a:latin typeface="Fira Sans Book" panose="020B0503050000020004" pitchFamily="34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53" y="252553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2512" y="681832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3" y="309433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79437" y="348062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92" y="769165"/>
            <a:ext cx="43947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Настройка прилагаемых документов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1" y="1219803"/>
            <a:ext cx="8933381" cy="627307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21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778770" y="2775041"/>
            <a:ext cx="5499441" cy="1392921"/>
          </a:xfrm>
        </p:spPr>
        <p:txBody>
          <a:bodyPr>
            <a:noAutofit/>
          </a:bodyPr>
          <a:lstStyle/>
          <a:p>
            <a:r>
              <a:rPr lang="ru-RU" sz="3600" b="1" dirty="0"/>
              <a:t>Автоматизация текущего контроля успеваемости</a:t>
            </a:r>
            <a:endParaRPr lang="ru-RU" sz="3600" b="1" dirty="0">
              <a:latin typeface="Fira Sans ExtraLight" panose="020B04030500000200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78770" y="4350757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Как </a:t>
            </a:r>
            <a:r>
              <a:rPr lang="ru-RU" sz="2800" dirty="0"/>
              <a:t>сейчас: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2992" y="1078072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2232" y="1729241"/>
            <a:ext cx="913599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общая ведомость на все дисциплины</a:t>
            </a:r>
            <a:r>
              <a:rPr 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внесение результатов в течение 2 недель после получения ведомости</a:t>
            </a: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22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4" y="3165441"/>
            <a:ext cx="2264036" cy="1343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4" y="4903565"/>
            <a:ext cx="1970922" cy="14249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34560" y="3420706"/>
            <a:ext cx="5429357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оперативного информирования студентов о полученных баллах</a:t>
            </a:r>
            <a:r>
              <a:rPr lang="ru-RU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трудозатраты </a:t>
            </a:r>
            <a:r>
              <a:rPr lang="ru-R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ошибки учебной части при переносе оценок с бумажного носителя</a:t>
            </a:r>
            <a:r>
              <a:rPr lang="ru-RU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Печатная форма ведомости (машиночитаемый бланк)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0823" y="1233365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" r="-2088" b="38301"/>
          <a:stretch/>
        </p:blipFill>
        <p:spPr>
          <a:xfrm>
            <a:off x="923291" y="1727138"/>
            <a:ext cx="8562481" cy="493782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Схема работы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2992" y="1078072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24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70612" y="1824619"/>
            <a:ext cx="1830850" cy="1662780"/>
            <a:chOff x="452135" y="128068"/>
            <a:chExt cx="3068240" cy="2786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5" y="420130"/>
              <a:ext cx="1844669" cy="210476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368" y="128068"/>
              <a:ext cx="618008" cy="61800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30" y="746076"/>
              <a:ext cx="618008" cy="61800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367" y="1485077"/>
              <a:ext cx="618008" cy="61800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0090" y="2296639"/>
              <a:ext cx="618008" cy="618008"/>
            </a:xfrm>
            <a:prstGeom prst="rect">
              <a:avLst/>
            </a:prstGeom>
          </p:spPr>
        </p:pic>
        <p:sp>
          <p:nvSpPr>
            <p:cNvPr id="19" name="Стрелка вправо 18"/>
            <p:cNvSpPr/>
            <p:nvPr/>
          </p:nvSpPr>
          <p:spPr>
            <a:xfrm rot="19409053">
              <a:off x="2056498" y="758051"/>
              <a:ext cx="399449" cy="2800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 rot="20347767">
              <a:off x="2344974" y="1100851"/>
              <a:ext cx="399449" cy="2800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2399861" y="1629444"/>
              <a:ext cx="399449" cy="2800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224577">
              <a:off x="2234341" y="2264698"/>
              <a:ext cx="399449" cy="2800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7" y="1657449"/>
            <a:ext cx="1151791" cy="1727735"/>
          </a:xfrm>
          <a:prstGeom prst="rect">
            <a:avLst/>
          </a:prstGeom>
        </p:spPr>
      </p:pic>
      <p:pic>
        <p:nvPicPr>
          <p:cNvPr id="1032" name="Picture 8" descr="ÐÐ°ÑÑÐ¸Ð½ÐºÐ¸ Ð¿Ð¾ Ð·Ð°Ð¿ÑÐ¾ÑÑ ÐºÐ¾ÑÐ¸Ðº Ð²Ð¶ÑÑ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07" y="4548026"/>
            <a:ext cx="2724502" cy="16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093" y="3604789"/>
            <a:ext cx="36224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1. Специалист учебной части рассылает ведомости преподавателям</a:t>
            </a:r>
            <a:endParaRPr lang="ru-RU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3529" y="3581787"/>
            <a:ext cx="33014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2. Преподаватель заполняет </a:t>
            </a:r>
          </a:p>
          <a:p>
            <a:r>
              <a:rPr lang="ru-RU" dirty="0" smtClean="0">
                <a:latin typeface="+mj-lt"/>
              </a:rPr>
              <a:t>ведомость</a:t>
            </a:r>
            <a:endParaRPr lang="ru-RU" dirty="0">
              <a:latin typeface="+mj-lt"/>
            </a:endParaRPr>
          </a:p>
        </p:txBody>
      </p:sp>
      <p:pic>
        <p:nvPicPr>
          <p:cNvPr id="1036" name="Picture 12" descr="thumb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19" y="13128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21767" y="3535750"/>
            <a:ext cx="3496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3. Специалист учебной части сканирует ведомость</a:t>
            </a:r>
            <a:endParaRPr lang="ru-RU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48060" y="6132532"/>
            <a:ext cx="34960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4. Автоматическое распознавание ведомости и загрузка в систему</a:t>
            </a:r>
            <a:endParaRPr lang="ru-RU" dirty="0">
              <a:latin typeface="+mj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96" y="4643875"/>
            <a:ext cx="1814397" cy="168738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449337" y="6428808"/>
            <a:ext cx="3496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5</a:t>
            </a:r>
            <a:r>
              <a:rPr lang="ru-RU" dirty="0" smtClean="0">
                <a:latin typeface="+mj-lt"/>
              </a:rPr>
              <a:t>. Публикация в личном кабинете студента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3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Статистика распознавания документов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2992" y="1078072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00" y="5638800"/>
            <a:ext cx="36449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ведомостей: </a:t>
            </a:r>
            <a:r>
              <a:rPr lang="ru-RU" b="1" dirty="0" smtClean="0"/>
              <a:t>964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Ошибки распознавания: </a:t>
            </a:r>
            <a:r>
              <a:rPr lang="ru-RU" b="1" dirty="0" smtClean="0"/>
              <a:t>35%</a:t>
            </a:r>
          </a:p>
          <a:p>
            <a:r>
              <a:rPr lang="ru-RU" dirty="0" smtClean="0"/>
              <a:t>Ошибки преподавателей: </a:t>
            </a:r>
            <a:r>
              <a:rPr lang="ru-RU" b="1" dirty="0" smtClean="0"/>
              <a:t>21%</a:t>
            </a:r>
            <a:endParaRPr lang="ru-RU" b="1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57500"/>
              </p:ext>
            </p:extLst>
          </p:nvPr>
        </p:nvGraphicFramePr>
        <p:xfrm>
          <a:off x="284480" y="1783636"/>
          <a:ext cx="6662420" cy="513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Опрос преподавателей</a:t>
            </a:r>
            <a:endParaRPr lang="ru-RU" sz="2800" dirty="0">
              <a:latin typeface="Fira Sans Book" panose="020B0503050000020004" pitchFamily="34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2992" y="1078072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AutoShape 2" descr="Диаграмма ответов в Формах. Вопрос: Примерно оцените среднее время заполнения одной ведомости:. Количество ответов: 49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Примерно оцените среднее время заполнения одной ведомости:. Количество ответов: 49&amp;nbsp;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Диаграмма ответов в Формах. Вопрос: Примерно оцените среднее время заполнения одной ведомости:. Количество ответов: 49&amp;nbsp;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2221826"/>
            <a:ext cx="4305110" cy="23710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534" y="2357458"/>
            <a:ext cx="5326321" cy="180942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733636"/>
              </p:ext>
            </p:extLst>
          </p:nvPr>
        </p:nvGraphicFramePr>
        <p:xfrm>
          <a:off x="765175" y="4756895"/>
          <a:ext cx="4515998" cy="242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5175" y="1849120"/>
            <a:ext cx="2689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заполнения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17601" y="1618794"/>
            <a:ext cx="324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Оценка удобства заполнения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65175" y="4450917"/>
            <a:ext cx="5201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Предпочитаемый способ внесения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26</a:t>
            </a:fld>
            <a:endParaRPr lang="ru-RU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69" y="4592915"/>
            <a:ext cx="3739049" cy="21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59" y="683762"/>
            <a:ext cx="3008923" cy="1815333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05390" y="3138197"/>
            <a:ext cx="10388010" cy="935963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5400" b="1" dirty="0" smtClean="0">
                <a:solidFill>
                  <a:srgbClr val="00B0F0"/>
                </a:solidFill>
                <a:latin typeface="Fira Sans Light" panose="020B0403050000020004" pitchFamily="34" charset="0"/>
              </a:rPr>
              <a:t>СПАСИБО</a:t>
            </a:r>
            <a:r>
              <a:rPr lang="en-US" sz="5400" b="1" dirty="0" smtClean="0">
                <a:solidFill>
                  <a:srgbClr val="00B0F0"/>
                </a:solidFill>
                <a:latin typeface="Fira Sans Light" panose="020B0403050000020004" pitchFamily="34" charset="0"/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  <a:latin typeface="Fira Sans Light" panose="020B0403050000020004" pitchFamily="34" charset="0"/>
              </a:rPr>
              <a:t>ЗА ВНИМАНИЕ!</a:t>
            </a:r>
            <a:endParaRPr lang="ru-RU" sz="5400" b="1" dirty="0">
              <a:solidFill>
                <a:srgbClr val="00B0F0"/>
              </a:solidFill>
              <a:latin typeface="Fira Sans Light" panose="020B04030500000200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21" y="6154112"/>
            <a:ext cx="2626197" cy="497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371298"/>
            <a:ext cx="734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Евгений</a:t>
            </a:r>
            <a:r>
              <a:rPr lang="en-US" sz="2400" b="1" dirty="0" smtClean="0">
                <a:solidFill>
                  <a:srgbClr val="00B0F0"/>
                </a:solidFill>
              </a:rPr>
              <a:t>          e.v.zamaraev@utmn.ru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/>
              <a:t>Екатерина 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00B0F0"/>
                </a:solidFill>
              </a:rPr>
              <a:t>   e.o.ovsyannikova@utmn.ru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                          </a:t>
            </a:r>
            <a:r>
              <a:rPr lang="en-US" sz="2400" b="1" dirty="0" err="1" smtClean="0">
                <a:solidFill>
                  <a:srgbClr val="00B0F0"/>
                </a:solidFill>
              </a:rPr>
              <a:t>utmn</a:t>
            </a:r>
            <a:r>
              <a:rPr lang="en-US" sz="2400" b="1" dirty="0" smtClean="0">
                <a:solidFill>
                  <a:srgbClr val="00B0F0"/>
                </a:solidFill>
              </a:rPr>
              <a:t>-it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196382"/>
            <a:ext cx="1057034" cy="3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3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778770" y="2775041"/>
            <a:ext cx="5499441" cy="1392921"/>
          </a:xfrm>
        </p:spPr>
        <p:txBody>
          <a:bodyPr>
            <a:noAutofit/>
          </a:bodyPr>
          <a:lstStyle/>
          <a:p>
            <a:r>
              <a:rPr lang="ru-RU" sz="3600" b="1" dirty="0"/>
              <a:t>Автоматизация </a:t>
            </a:r>
            <a:r>
              <a:rPr lang="ru-RU" sz="3600" b="1" dirty="0" smtClean="0"/>
              <a:t>сервиса </a:t>
            </a:r>
            <a:r>
              <a:rPr lang="ru-RU" sz="3600" b="1" dirty="0"/>
              <a:t>заказа-получения справок</a:t>
            </a:r>
            <a:endParaRPr lang="ru-RU" sz="3600" b="1" dirty="0">
              <a:latin typeface="Fira Sans ExtraLight" panose="020B04030500000200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78770" y="4350757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Статистика по поданным заявкам на получение </a:t>
            </a:r>
            <a:r>
              <a:rPr lang="ru-RU" sz="2800" dirty="0" smtClean="0">
                <a:latin typeface="Fira Sans Book" panose="020B0503050000020004" pitchFamily="34" charset="0"/>
              </a:rPr>
              <a:t>справки за 2017-2018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13399"/>
              </p:ext>
            </p:extLst>
          </p:nvPr>
        </p:nvGraphicFramePr>
        <p:xfrm>
          <a:off x="682496" y="1943505"/>
          <a:ext cx="9314943" cy="492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Заказ справки </a:t>
            </a:r>
            <a:r>
              <a:rPr lang="ru-RU" sz="2800" dirty="0">
                <a:latin typeface="Fira Sans Book" panose="020B0503050000020004" pitchFamily="34" charset="0"/>
              </a:rPr>
              <a:t>через специалиста учебной части</a:t>
            </a:r>
            <a:endParaRPr lang="ru-RU" sz="2800" dirty="0" smtClean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787" y="1170304"/>
            <a:ext cx="4022315" cy="61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84508"/>
              </p:ext>
            </p:extLst>
          </p:nvPr>
        </p:nvGraphicFramePr>
        <p:xfrm>
          <a:off x="242279" y="1404321"/>
          <a:ext cx="10042580" cy="589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290"/>
                <a:gridCol w="5021290"/>
              </a:tblGrid>
              <a:tr h="12626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3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3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2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>
                <a:latin typeface="Fira Sans Book" panose="020B0503050000020004" pitchFamily="34" charset="0"/>
              </a:rPr>
              <a:t>Заказ справки через специалиста учебной части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pic>
        <p:nvPicPr>
          <p:cNvPr id="103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" y="2664454"/>
            <a:ext cx="2263343" cy="20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09935" y="3259630"/>
            <a:ext cx="1485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несколько </a:t>
            </a:r>
          </a:p>
          <a:p>
            <a:r>
              <a:rPr lang="ru-RU" dirty="0" smtClean="0"/>
              <a:t>посещений</a:t>
            </a:r>
            <a:endParaRPr lang="ru-RU" dirty="0"/>
          </a:p>
        </p:txBody>
      </p:sp>
      <p:pic>
        <p:nvPicPr>
          <p:cNvPr id="1038" name="Picture 14" descr="ÐÐ°ÑÑÐ¸Ð½ÐºÐ¸ Ð¿Ð¾ Ð·Ð°Ð¿ÑÐ¾ÑÑ Ð¿Ð¾Ð²ÑÐ·ÐºÐ° Ð½Ð° Ð³Ð»Ð°Ð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0" y="4826633"/>
            <a:ext cx="1853320" cy="12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12075" y="4935481"/>
            <a:ext cx="243387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 возможности </a:t>
            </a:r>
          </a:p>
          <a:p>
            <a:r>
              <a:rPr lang="ru-RU" dirty="0" smtClean="0"/>
              <a:t>отслеживать статус </a:t>
            </a:r>
          </a:p>
          <a:p>
            <a:r>
              <a:rPr lang="ru-RU" dirty="0" smtClean="0"/>
              <a:t>заявки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4256" y="1644573"/>
            <a:ext cx="889953" cy="771785"/>
          </a:xfrm>
          <a:prstGeom prst="rect">
            <a:avLst/>
          </a:prstGeom>
        </p:spPr>
      </p:pic>
      <p:pic>
        <p:nvPicPr>
          <p:cNvPr id="1040" name="Picture 16" descr="ÐÐ°ÑÑÐ¸Ð½ÐºÐ¸ Ð¿Ð¾ Ð·Ð°Ð¿ÑÐ¾ÑÑ Ð´Ð¾ÐºÑÐ¼ÐµÐ½ÑÑ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41" y="3221357"/>
            <a:ext cx="1738920" cy="8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28560" y="3106595"/>
            <a:ext cx="251447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высокая </a:t>
            </a:r>
          </a:p>
          <a:p>
            <a:r>
              <a:rPr lang="ru-RU" dirty="0" smtClean="0"/>
              <a:t>востребованность </a:t>
            </a:r>
          </a:p>
          <a:p>
            <a:r>
              <a:rPr lang="ru-RU" dirty="0" smtClean="0"/>
              <a:t>готовых документов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793" y="5011349"/>
            <a:ext cx="2930877" cy="14068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180" y="1563143"/>
            <a:ext cx="1106648" cy="99393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Форма заявки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988114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72" y="2240867"/>
            <a:ext cx="9458745" cy="3371658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 smtClean="0">
                <a:latin typeface="Fira Sans Book" panose="020B0503050000020004" pitchFamily="34" charset="0"/>
              </a:rPr>
              <a:t>Заказ справки через </a:t>
            </a:r>
            <a:r>
              <a:rPr lang="en-US" sz="2800" dirty="0" smtClean="0">
                <a:latin typeface="Fira Sans Book" panose="020B0503050000020004" pitchFamily="34" charset="0"/>
              </a:rPr>
              <a:t>Web-</a:t>
            </a:r>
            <a:r>
              <a:rPr lang="ru-RU" sz="2800" dirty="0" smtClean="0">
                <a:latin typeface="Fira Sans Book" panose="020B0503050000020004" pitchFamily="34" charset="0"/>
              </a:rPr>
              <a:t>портал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62352" y="96520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5" y="1233365"/>
            <a:ext cx="8695869" cy="56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2147"/>
              </p:ext>
            </p:extLst>
          </p:nvPr>
        </p:nvGraphicFramePr>
        <p:xfrm>
          <a:off x="242279" y="1404321"/>
          <a:ext cx="10042580" cy="589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290"/>
                <a:gridCol w="5021290"/>
              </a:tblGrid>
              <a:tr h="12626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3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3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2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56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ru-RU" sz="2800" dirty="0">
                <a:latin typeface="Fira Sans Book" panose="020B0503050000020004" pitchFamily="34" charset="0"/>
              </a:rPr>
              <a:t>Заказ справки через </a:t>
            </a:r>
            <a:r>
              <a:rPr lang="en-US" sz="2800" dirty="0">
                <a:latin typeface="Fira Sans Book" panose="020B0503050000020004" pitchFamily="34" charset="0"/>
              </a:rPr>
              <a:t>Web-</a:t>
            </a:r>
            <a:r>
              <a:rPr lang="ru-RU" sz="2800" dirty="0">
                <a:latin typeface="Fira Sans Book" panose="020B0503050000020004" pitchFamily="34" charset="0"/>
              </a:rPr>
              <a:t>портал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947474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15419" y="3293539"/>
            <a:ext cx="1474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</a:t>
            </a:r>
          </a:p>
          <a:p>
            <a:r>
              <a:rPr lang="ru-RU" dirty="0" smtClean="0"/>
              <a:t>посещение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942287" y="3046186"/>
            <a:ext cx="275043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возможность </a:t>
            </a:r>
          </a:p>
          <a:p>
            <a:r>
              <a:rPr lang="ru-RU" dirty="0"/>
              <a:t>о</a:t>
            </a:r>
            <a:r>
              <a:rPr lang="ru-RU" dirty="0" smtClean="0"/>
              <a:t>тслеживания статуса </a:t>
            </a:r>
          </a:p>
          <a:p>
            <a:r>
              <a:rPr lang="ru-RU" dirty="0" smtClean="0"/>
              <a:t>заявки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56" y="1644573"/>
            <a:ext cx="889953" cy="7717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533498"/>
            <a:ext cx="1106648" cy="993934"/>
          </a:xfrm>
          <a:prstGeom prst="rect">
            <a:avLst/>
          </a:prstGeom>
        </p:spPr>
      </p:pic>
      <p:pic>
        <p:nvPicPr>
          <p:cNvPr id="1040" name="Picture 16" descr="ÐÐ°ÑÑÐ¸Ð½ÐºÐ¸ Ð¿Ð¾ Ð·Ð°Ð¿ÑÐ¾ÑÑ Ð´Ð¾ÐºÑÐ¼ÐµÐ½ÑÑ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0" y="5310954"/>
            <a:ext cx="1738920" cy="8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313081" y="5196191"/>
            <a:ext cx="251447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невысокая </a:t>
            </a:r>
          </a:p>
          <a:p>
            <a:r>
              <a:rPr lang="ru-RU" dirty="0" smtClean="0"/>
              <a:t>востребованность </a:t>
            </a:r>
          </a:p>
          <a:p>
            <a:r>
              <a:rPr lang="ru-RU" dirty="0" smtClean="0"/>
              <a:t>готовых документов</a:t>
            </a:r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36" y="2959916"/>
            <a:ext cx="2134334" cy="142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mestezp.org/wp-content/uploads/2018/03/783327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36" y="4967696"/>
            <a:ext cx="2120470" cy="14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42287" y="5300907"/>
            <a:ext cx="18998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одача заявки</a:t>
            </a:r>
          </a:p>
          <a:p>
            <a:r>
              <a:rPr lang="ru-RU" dirty="0"/>
              <a:t>в</a:t>
            </a:r>
            <a:r>
              <a:rPr lang="ru-RU" dirty="0" smtClean="0"/>
              <a:t> любое время</a:t>
            </a:r>
            <a:endParaRPr lang="ru-RU" dirty="0"/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66092" y="7298340"/>
            <a:ext cx="6582408" cy="51513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/>
              <a:t>XIX международная научно-практическая конференция «Новые информационные технологии в образовании»</a:t>
            </a:r>
            <a:endParaRPr lang="ru-RU" sz="900" dirty="0">
              <a:latin typeface="Fira Sans Book" panose="020B0503050000020004" pitchFamily="34" charset="0"/>
            </a:endParaRPr>
          </a:p>
          <a:p>
            <a:pPr algn="l"/>
            <a:endParaRPr lang="ru-RU" sz="900" dirty="0">
              <a:latin typeface="Fira Sans Book" panose="020B0503050000020004" pitchFamily="34" charset="0"/>
            </a:endParaRPr>
          </a:p>
        </p:txBody>
      </p:sp>
      <p:pic>
        <p:nvPicPr>
          <p:cNvPr id="1028" name="Picture 4" descr="http://zakon-auto.ru/i/articles/znak5.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2" y="2863841"/>
            <a:ext cx="1623745" cy="16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8787</TotalTime>
  <Words>700</Words>
  <Application>Microsoft Office PowerPoint</Application>
  <PresentationFormat>Произвольный</PresentationFormat>
  <Paragraphs>174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Fira Sans Book</vt:lpstr>
      <vt:lpstr>Fira Sans ExtraLight</vt:lpstr>
      <vt:lpstr>Fira Sans Light</vt:lpstr>
      <vt:lpstr>Symbol</vt:lpstr>
      <vt:lpstr>Times New Roman</vt:lpstr>
      <vt:lpstr>Тема Office</vt:lpstr>
      <vt:lpstr>Автоматизация текущего контроля успеваемости и сервиса заказа-получения справок в «1С:Университет»</vt:lpstr>
      <vt:lpstr>Презентация PowerPoint</vt:lpstr>
      <vt:lpstr>Автоматизация сервиса заказа-получения справок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подачи заявлений обучающегося</vt:lpstr>
      <vt:lpstr>Презентация PowerPoint</vt:lpstr>
      <vt:lpstr>Презентация PowerPoint</vt:lpstr>
      <vt:lpstr>Презентация PowerPoint</vt:lpstr>
      <vt:lpstr>Автоматизация текущего контроля успеваемости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Фаттахова Александра Николаевна</dc:creator>
  <cp:lastModifiedBy>Замараев Евгений Викторович</cp:lastModifiedBy>
  <cp:revision>112</cp:revision>
  <dcterms:created xsi:type="dcterms:W3CDTF">2017-12-26T09:56:39Z</dcterms:created>
  <dcterms:modified xsi:type="dcterms:W3CDTF">2019-01-25T15:40:26Z</dcterms:modified>
</cp:coreProperties>
</file>